
<file path=[Content_Types].xml><?xml version="1.0" encoding="utf-8"?>
<Types xmlns="http://schemas.openxmlformats.org/package/2006/content-types">
  <Default Extension="bin" ContentType="application/vnd.openxmlformats-officedocument.spreadsheetml.printerSettings"/>
  <Default Extension="gif" ContentType="image/gif"/>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725"/>
  <workbookPr/>
  <mc:AlternateContent xmlns:mc="http://schemas.openxmlformats.org/markup-compatibility/2006">
    <mc:Choice Requires="x15">
      <x15ac:absPath xmlns:x15ac="http://schemas.microsoft.com/office/spreadsheetml/2010/11/ac" url="https://biorcat.sharepoint.com/sites/PRECISEU/Shared Documents/04. Work Packages/WP9. Innovation Support Program/T 9.1 Definining and setting up the FSTP in the Innovation Support Program/Application templates/"/>
    </mc:Choice>
  </mc:AlternateContent>
  <xr:revisionPtr revIDLastSave="20" documentId="8_{82ABA9A6-ECCF-41BF-93F0-5F2A7B3A59BE}" xr6:coauthVersionLast="47" xr6:coauthVersionMax="47" xr10:uidLastSave="{E583D17A-3B7B-4C81-9305-0BC33187F752}"/>
  <bookViews>
    <workbookView xWindow="2340" yWindow="2340" windowWidth="21600" windowHeight="11385" xr2:uid="{F837847C-B88F-41E7-B9C8-5E42D40FA74B}"/>
  </bookViews>
  <sheets>
    <sheet name="Simplified Budget Table" sheetId="1" r:id="rId1"/>
    <sheet name="Topics" sheetId="2" state="hidden" r:id="rId2"/>
    <sheet name="Regions" sheetId="5" state="hidden" r:id="rId3"/>
    <sheet name="Entities" sheetId="3" state="hidden" r:id="rId4"/>
    <sheet name="Funding rate" sheetId="4" state="hidden" r:id="rId5"/>
  </sheet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L19" i="1" l="1"/>
  <c r="I19" i="1"/>
  <c r="H19" i="1"/>
  <c r="G19" i="1"/>
  <c r="F19" i="1"/>
  <c r="E19" i="1"/>
  <c r="J18" i="1"/>
  <c r="K18" i="1" s="1"/>
  <c r="M18" i="1" s="1"/>
  <c r="J17" i="1"/>
  <c r="K17" i="1" s="1"/>
  <c r="M17" i="1" s="1"/>
  <c r="J16" i="1"/>
  <c r="K16" i="1" s="1"/>
  <c r="M16" i="1" s="1"/>
  <c r="J15" i="1"/>
  <c r="K15" i="1" s="1"/>
  <c r="M15" i="1" s="1"/>
  <c r="J14" i="1"/>
  <c r="K14" i="1" s="1"/>
  <c r="M14" i="1" s="1"/>
  <c r="J13" i="1"/>
  <c r="K13" i="1" s="1"/>
  <c r="J12" i="1"/>
  <c r="K12" i="1" s="1"/>
  <c r="M12" i="1" s="1"/>
  <c r="J11" i="1"/>
  <c r="K11" i="1" s="1"/>
  <c r="M11" i="1" s="1"/>
  <c r="J10" i="1"/>
  <c r="K10" i="1" s="1"/>
  <c r="M10" i="1" s="1"/>
  <c r="J9" i="1"/>
  <c r="J19" i="1" l="1"/>
  <c r="K9" i="1"/>
  <c r="M9" i="1" s="1"/>
  <c r="M13" i="1"/>
  <c r="M19" i="1" s="1"/>
  <c r="K19" i="1"/>
</calcChain>
</file>

<file path=xl/sharedStrings.xml><?xml version="1.0" encoding="utf-8"?>
<sst xmlns="http://schemas.openxmlformats.org/spreadsheetml/2006/main" count="60" uniqueCount="56">
  <si>
    <t>Project # 101161301. Funded by the European Union. Views and opinions expressed are however those of the author(s) only and do not necessarily reflect those of the European Union or European Innovation Council and SMEs Executive Agency (EISMEA). Neither the European Union nor the granting authority can be held responsible for them.</t>
  </si>
  <si>
    <r>
      <rPr>
        <b/>
        <sz val="10"/>
        <color theme="0"/>
        <rFont val="Aptos Narrow"/>
        <family val="2"/>
        <scheme val="minor"/>
      </rPr>
      <t>Budget: Detailed Financial Plan Table.</t>
    </r>
    <r>
      <rPr>
        <b/>
        <sz val="10"/>
        <color theme="1"/>
        <rFont val="Aptos Narrow"/>
        <family val="2"/>
        <scheme val="minor"/>
      </rPr>
      <t xml:space="preserve"> </t>
    </r>
    <r>
      <rPr>
        <b/>
        <sz val="10"/>
        <color rgb="FFC00000"/>
        <rFont val="Aptos Narrow"/>
        <family val="2"/>
        <scheme val="minor"/>
      </rPr>
      <t>Fill in only the white cells. Select the appropriate options from the dropdown menus in Regions, Type of Entities and Funding rate (from the instructions below). Enter the direct costs. Indirect costs are calculated automatically.</t>
    </r>
  </si>
  <si>
    <r>
      <t xml:space="preserve">Selected topic </t>
    </r>
    <r>
      <rPr>
        <b/>
        <sz val="10"/>
        <color rgb="FFC00000"/>
        <rFont val="Aptos Narrow"/>
        <family val="2"/>
        <scheme val="minor"/>
      </rPr>
      <t>(Dropdown list)</t>
    </r>
  </si>
  <si>
    <t>Estimated Budget for the Action - Estimated Eligible Costs (per Budget Category)</t>
  </si>
  <si>
    <t>Coordinating Entity</t>
  </si>
  <si>
    <t>Direct Costs</t>
  </si>
  <si>
    <t>Indirect Costs</t>
  </si>
  <si>
    <t>Total Eligible Costs</t>
  </si>
  <si>
    <t>Estimated Grant Contribution</t>
  </si>
  <si>
    <t>Coordinaing Entity Main Contact (email)</t>
  </si>
  <si>
    <t>A. Personnel Costs</t>
  </si>
  <si>
    <t>B. Subcontracting Costs</t>
  </si>
  <si>
    <t>C. Purchase Costs</t>
  </si>
  <si>
    <t>D. Indirect Costs</t>
  </si>
  <si>
    <t>Funding Rate</t>
  </si>
  <si>
    <t>Requested Contribution</t>
  </si>
  <si>
    <t>Project Title</t>
  </si>
  <si>
    <t>A. Employees or equivalent</t>
  </si>
  <si>
    <r>
      <rPr>
        <b/>
        <sz val="10"/>
        <color theme="1"/>
        <rFont val="Aptos Narrow"/>
        <family val="2"/>
        <scheme val="minor"/>
      </rPr>
      <t xml:space="preserve">B. Subcontracting 
</t>
    </r>
    <r>
      <rPr>
        <sz val="10"/>
        <color theme="1"/>
        <rFont val="Aptos Narrow"/>
        <family val="2"/>
        <scheme val="minor"/>
      </rPr>
      <t>(may not exceed the 10% of the total amount of the project)</t>
    </r>
  </si>
  <si>
    <t>C1. Travel and Subsistence</t>
  </si>
  <si>
    <r>
      <t xml:space="preserve">C2. Equipment </t>
    </r>
    <r>
      <rPr>
        <sz val="10"/>
        <color theme="1"/>
        <rFont val="Aptos Narrow"/>
        <family val="2"/>
        <scheme val="minor"/>
      </rPr>
      <t>(depreciation only)</t>
    </r>
  </si>
  <si>
    <t>C3. Other goods, works and services</t>
  </si>
  <si>
    <r>
      <t xml:space="preserve">Consortium </t>
    </r>
    <r>
      <rPr>
        <b/>
        <sz val="10"/>
        <color rgb="FFC00000"/>
        <rFont val="Aptos Narrow"/>
        <family val="2"/>
        <scheme val="minor"/>
      </rPr>
      <t>(Entity short name)</t>
    </r>
  </si>
  <si>
    <r>
      <t>Region</t>
    </r>
    <r>
      <rPr>
        <b/>
        <sz val="10"/>
        <color rgb="FFC00000"/>
        <rFont val="Aptos Narrow"/>
        <family val="2"/>
        <scheme val="minor"/>
      </rPr>
      <t xml:space="preserve"> (Dropdown list)</t>
    </r>
  </si>
  <si>
    <r>
      <t xml:space="preserve">Type of Entity  </t>
    </r>
    <r>
      <rPr>
        <b/>
        <sz val="10"/>
        <color rgb="FFC00000"/>
        <rFont val="Aptos Narrow"/>
        <family val="2"/>
        <scheme val="minor"/>
      </rPr>
      <t>(Dropdown list)</t>
    </r>
  </si>
  <si>
    <t>Actual Costs</t>
  </si>
  <si>
    <t xml:space="preserve">a </t>
  </si>
  <si>
    <t>b</t>
  </si>
  <si>
    <t>c1</t>
  </si>
  <si>
    <t>c2</t>
  </si>
  <si>
    <t>c3</t>
  </si>
  <si>
    <t>1 Coo</t>
  </si>
  <si>
    <t>PROJECT TOTALS</t>
  </si>
  <si>
    <t>ATMPs</t>
  </si>
  <si>
    <t>Health Data</t>
  </si>
  <si>
    <t>Baden-Württemberg </t>
  </si>
  <si>
    <t>Castilla-La Mancha </t>
  </si>
  <si>
    <t>Catalonia </t>
  </si>
  <si>
    <t>Crete </t>
  </si>
  <si>
    <t>Emilia-Romagna </t>
  </si>
  <si>
    <t>Flanders </t>
  </si>
  <si>
    <t>Gothenburg </t>
  </si>
  <si>
    <t>Ireland </t>
  </si>
  <si>
    <t>Lazio </t>
  </si>
  <si>
    <t>Lithuania </t>
  </si>
  <si>
    <t>Madrid </t>
  </si>
  <si>
    <t>Netherlands </t>
  </si>
  <si>
    <t>Nord-Est </t>
  </si>
  <si>
    <t>Sofia</t>
  </si>
  <si>
    <t>Rivne </t>
  </si>
  <si>
    <t>Other EU regions</t>
  </si>
  <si>
    <t>Non-EU regions from Horizon Europe Associated Countries</t>
  </si>
  <si>
    <t>Non for profit</t>
  </si>
  <si>
    <t>For profit - SME</t>
  </si>
  <si>
    <t>For Profit - Large company</t>
  </si>
  <si>
    <r>
      <rPr>
        <sz val="10"/>
        <color rgb="FFC00000"/>
        <rFont val="Aptos Narrow"/>
        <family val="2"/>
        <scheme val="minor"/>
      </rPr>
      <t>⚠️</t>
    </r>
    <r>
      <rPr>
        <sz val="10"/>
        <color rgb="FF0C1C8D"/>
        <rFont val="Aptos Narrow"/>
        <family val="2"/>
        <scheme val="minor"/>
      </rPr>
      <t xml:space="preserve"> Consortium requirement: The consortium must include at least 3 applicants from 3 different Funding Agency regions, including one SME, with at least 2 applicants established in two different EU Member States, and may include up to one self-funded partner from a PRECISEU non-funding region and one from outside PRECISEU, neither of which may coordinate. 
</t>
    </r>
    <r>
      <rPr>
        <sz val="10"/>
        <color rgb="FFC00000"/>
        <rFont val="Aptos Narrow"/>
        <family val="2"/>
        <scheme val="minor"/>
      </rPr>
      <t>⚠️</t>
    </r>
    <r>
      <rPr>
        <sz val="10"/>
        <color rgb="FF0C1C8D"/>
        <rFont val="Aptos Narrow"/>
        <family val="2"/>
        <scheme val="minor"/>
      </rPr>
      <t xml:space="preserve"> Please refer to the applicant's guidelines for funding rates. Only consortia with partners from 3 different MS are eligible for State Aid GBER. This call requirements comply, in those cases, with Article 25.6 (d). Please refer to the call documents for clarification and to the regional annexes for conditions. Please contact the call secretariat for any inquiry at preciseu@biocat.cat 
</t>
    </r>
    <r>
      <rPr>
        <sz val="10"/>
        <color rgb="FFC00000"/>
        <rFont val="Aptos Narrow"/>
        <family val="2"/>
        <scheme val="minor"/>
      </rPr>
      <t xml:space="preserve">⚠️ </t>
    </r>
    <r>
      <rPr>
        <sz val="10"/>
        <color rgb="FF0C1C8D"/>
        <rFont val="Aptos Narrow"/>
        <family val="2"/>
        <scheme val="minor"/>
      </rPr>
      <t>Indirect costs:  25% of eligible direct costs excluding subcontracting.</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9" x14ac:knownFonts="1">
    <font>
      <sz val="11"/>
      <color theme="1"/>
      <name val="Aptos Narrow"/>
      <family val="2"/>
      <scheme val="minor"/>
    </font>
    <font>
      <sz val="10"/>
      <color theme="1"/>
      <name val="Aptos Narrow"/>
      <family val="2"/>
      <scheme val="minor"/>
    </font>
    <font>
      <b/>
      <sz val="10"/>
      <color rgb="FFC00000"/>
      <name val="Aptos Narrow"/>
      <family val="2"/>
      <scheme val="minor"/>
    </font>
    <font>
      <sz val="11"/>
      <name val="Calibri Light"/>
      <family val="2"/>
    </font>
    <font>
      <b/>
      <sz val="10"/>
      <color theme="1"/>
      <name val="Aptos Narrow"/>
      <family val="2"/>
      <scheme val="minor"/>
    </font>
    <font>
      <b/>
      <sz val="10"/>
      <color theme="0"/>
      <name val="Aptos Narrow"/>
      <family val="2"/>
      <scheme val="minor"/>
    </font>
    <font>
      <sz val="10"/>
      <color rgb="FFC00000"/>
      <name val="Aptos Narrow"/>
      <family val="2"/>
      <scheme val="minor"/>
    </font>
    <font>
      <sz val="10"/>
      <color rgb="FF0C1C8D"/>
      <name val="Aptos Narrow"/>
      <family val="2"/>
      <scheme val="minor"/>
    </font>
    <font>
      <sz val="11"/>
      <color rgb="FF0C1C8D"/>
      <name val="Aptos Narrow"/>
      <family val="2"/>
      <scheme val="minor"/>
    </font>
  </fonts>
  <fills count="7">
    <fill>
      <patternFill patternType="none"/>
    </fill>
    <fill>
      <patternFill patternType="gray125"/>
    </fill>
    <fill>
      <patternFill patternType="solid">
        <fgColor theme="7"/>
        <bgColor indexed="64"/>
      </patternFill>
    </fill>
    <fill>
      <patternFill patternType="solid">
        <fgColor theme="7" tint="0.79998168889431442"/>
        <bgColor indexed="64"/>
      </patternFill>
    </fill>
    <fill>
      <patternFill patternType="solid">
        <fgColor theme="2" tint="-0.499984740745262"/>
        <bgColor indexed="64"/>
      </patternFill>
    </fill>
    <fill>
      <patternFill patternType="solid">
        <fgColor theme="2" tint="-0.249977111117893"/>
        <bgColor indexed="64"/>
      </patternFill>
    </fill>
    <fill>
      <patternFill patternType="solid">
        <fgColor theme="2" tint="-9.9978637043366805E-2"/>
        <bgColor indexed="64"/>
      </patternFill>
    </fill>
  </fills>
  <borders count="20">
    <border>
      <left/>
      <right/>
      <top/>
      <bottom/>
      <diagonal/>
    </border>
    <border>
      <left style="thin">
        <color rgb="FF000000"/>
      </left>
      <right style="thin">
        <color rgb="FF000000"/>
      </right>
      <top style="thin">
        <color rgb="FF000000"/>
      </top>
      <bottom style="medium">
        <color rgb="FFBFBFBF"/>
      </bottom>
      <diagonal/>
    </border>
    <border>
      <left style="thin">
        <color rgb="FF000000"/>
      </left>
      <right style="thin">
        <color rgb="FF000000"/>
      </right>
      <top style="medium">
        <color rgb="FFBFBFBF"/>
      </top>
      <bottom style="medium">
        <color rgb="FFBFBFBF"/>
      </bottom>
      <diagonal/>
    </border>
    <border>
      <left style="thin">
        <color rgb="FF000000"/>
      </left>
      <right style="thin">
        <color rgb="FF000000"/>
      </right>
      <top style="medium">
        <color rgb="FFBFBFBF"/>
      </top>
      <bottom style="thin">
        <color rgb="FF000000"/>
      </bottom>
      <diagonal/>
    </border>
    <border>
      <left style="thin">
        <color rgb="FF000000"/>
      </left>
      <right style="thin">
        <color rgb="FF000000"/>
      </right>
      <top/>
      <bottom/>
      <diagonal/>
    </border>
    <border>
      <left style="thin">
        <color indexed="64"/>
      </left>
      <right style="thin">
        <color indexed="64"/>
      </right>
      <top style="thin">
        <color indexed="64"/>
      </top>
      <bottom style="thin">
        <color indexed="64"/>
      </bottom>
      <diagonal/>
    </border>
    <border>
      <left style="thin">
        <color rgb="FF000000"/>
      </left>
      <right style="thin">
        <color rgb="FF000000"/>
      </right>
      <top style="medium">
        <color rgb="FFBFBFBF"/>
      </top>
      <bottom/>
      <diagonal/>
    </border>
    <border>
      <left style="thin">
        <color indexed="64"/>
      </left>
      <right style="thin">
        <color indexed="64"/>
      </right>
      <top style="thin">
        <color indexed="64"/>
      </top>
      <bottom/>
      <diagonal/>
    </border>
    <border>
      <left/>
      <right/>
      <top/>
      <bottom style="thin">
        <color indexed="64"/>
      </bottom>
      <diagonal/>
    </border>
    <border>
      <left/>
      <right style="thin">
        <color indexed="64"/>
      </right>
      <top/>
      <bottom style="thin">
        <color indexed="64"/>
      </bottom>
      <diagonal/>
    </border>
    <border>
      <left style="thin">
        <color indexed="64"/>
      </left>
      <right style="thin">
        <color indexed="64"/>
      </right>
      <top/>
      <bottom style="thin">
        <color indexed="64"/>
      </bottom>
      <diagonal/>
    </border>
    <border>
      <left/>
      <right/>
      <top style="thin">
        <color indexed="64"/>
      </top>
      <bottom/>
      <diagonal/>
    </border>
    <border>
      <left/>
      <right style="thin">
        <color indexed="64"/>
      </right>
      <top style="thin">
        <color indexed="64"/>
      </top>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style="thin">
        <color indexed="64"/>
      </right>
      <top/>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s>
  <cellStyleXfs count="1">
    <xf numFmtId="0" fontId="0" fillId="0" borderId="0"/>
  </cellStyleXfs>
  <cellXfs count="53">
    <xf numFmtId="0" fontId="0" fillId="0" borderId="0" xfId="0"/>
    <xf numFmtId="0" fontId="3" fillId="0" borderId="1" xfId="0" applyFont="1" applyBorder="1" applyAlignment="1">
      <alignment horizontal="justify" vertical="center" wrapText="1"/>
    </xf>
    <xf numFmtId="0" fontId="3" fillId="0" borderId="2" xfId="0" applyFont="1" applyBorder="1" applyAlignment="1">
      <alignment horizontal="justify" vertical="center" wrapText="1"/>
    </xf>
    <xf numFmtId="0" fontId="3" fillId="0" borderId="3" xfId="0" applyFont="1" applyBorder="1" applyAlignment="1">
      <alignment horizontal="justify" vertical="center" wrapText="1"/>
    </xf>
    <xf numFmtId="0" fontId="3" fillId="0" borderId="4" xfId="0" applyFont="1" applyBorder="1" applyAlignment="1">
      <alignment horizontal="justify" vertical="center" wrapText="1"/>
    </xf>
    <xf numFmtId="0" fontId="3" fillId="0" borderId="6" xfId="0" applyFont="1" applyBorder="1" applyAlignment="1">
      <alignment horizontal="justify" vertical="center" wrapText="1"/>
    </xf>
    <xf numFmtId="0" fontId="1" fillId="0" borderId="0" xfId="0" applyFont="1"/>
    <xf numFmtId="0" fontId="1" fillId="0" borderId="0" xfId="0" applyFont="1" applyAlignment="1">
      <alignment horizontal="left" vertical="center"/>
    </xf>
    <xf numFmtId="0" fontId="1" fillId="0" borderId="5" xfId="0" applyFont="1" applyBorder="1"/>
    <xf numFmtId="9" fontId="0" fillId="0" borderId="0" xfId="0" applyNumberFormat="1"/>
    <xf numFmtId="0" fontId="1" fillId="0" borderId="8" xfId="0" applyFont="1" applyBorder="1"/>
    <xf numFmtId="0" fontId="5" fillId="4" borderId="5" xfId="0" applyFont="1" applyFill="1" applyBorder="1" applyAlignment="1">
      <alignment horizontal="center" vertical="center"/>
    </xf>
    <xf numFmtId="0" fontId="4" fillId="5" borderId="5" xfId="0" applyFont="1" applyFill="1" applyBorder="1" applyAlignment="1">
      <alignment horizontal="center" vertical="center"/>
    </xf>
    <xf numFmtId="0" fontId="4" fillId="5" borderId="5" xfId="0" applyFont="1" applyFill="1" applyBorder="1" applyAlignment="1">
      <alignment horizontal="center" vertical="center" wrapText="1"/>
    </xf>
    <xf numFmtId="0" fontId="4" fillId="6" borderId="5" xfId="0" applyFont="1" applyFill="1" applyBorder="1" applyAlignment="1">
      <alignment horizontal="center" vertical="center" wrapText="1"/>
    </xf>
    <xf numFmtId="0" fontId="1" fillId="6" borderId="5" xfId="0" applyFont="1" applyFill="1" applyBorder="1" applyAlignment="1">
      <alignment horizontal="center" vertical="center" wrapText="1"/>
    </xf>
    <xf numFmtId="0" fontId="1" fillId="6" borderId="5" xfId="0" applyFont="1" applyFill="1" applyBorder="1" applyAlignment="1">
      <alignment horizontal="center" vertical="center"/>
    </xf>
    <xf numFmtId="0" fontId="1" fillId="2" borderId="5" xfId="0" applyFont="1" applyFill="1" applyBorder="1"/>
    <xf numFmtId="0" fontId="5" fillId="2" borderId="5" xfId="0" applyFont="1" applyFill="1" applyBorder="1" applyAlignment="1">
      <alignment horizontal="center" vertical="center"/>
    </xf>
    <xf numFmtId="0" fontId="1" fillId="3" borderId="5" xfId="0" applyFont="1" applyFill="1" applyBorder="1"/>
    <xf numFmtId="0" fontId="8" fillId="0" borderId="8" xfId="0" applyFont="1" applyBorder="1" applyAlignment="1">
      <alignment horizontal="left" vertical="top" wrapText="1"/>
    </xf>
    <xf numFmtId="0" fontId="4" fillId="2" borderId="13" xfId="0" applyFont="1" applyFill="1" applyBorder="1" applyAlignment="1" applyProtection="1">
      <alignment horizontal="center"/>
      <protection locked="0"/>
    </xf>
    <xf numFmtId="0" fontId="4" fillId="2" borderId="14" xfId="0" applyFont="1" applyFill="1" applyBorder="1" applyAlignment="1" applyProtection="1">
      <alignment horizontal="center"/>
      <protection locked="0"/>
    </xf>
    <xf numFmtId="0" fontId="5" fillId="2" borderId="13" xfId="0" applyFont="1" applyFill="1" applyBorder="1" applyAlignment="1" applyProtection="1">
      <alignment horizontal="left"/>
      <protection locked="0"/>
    </xf>
    <xf numFmtId="0" fontId="5" fillId="2" borderId="15" xfId="0" applyFont="1" applyFill="1" applyBorder="1" applyAlignment="1" applyProtection="1">
      <alignment horizontal="left"/>
      <protection locked="0"/>
    </xf>
    <xf numFmtId="0" fontId="4" fillId="0" borderId="7" xfId="0" applyFont="1" applyBorder="1" applyAlignment="1">
      <alignment horizontal="left" vertical="center"/>
    </xf>
    <xf numFmtId="0" fontId="4" fillId="0" borderId="10" xfId="0" applyFont="1" applyBorder="1" applyAlignment="1">
      <alignment horizontal="left" vertical="center"/>
    </xf>
    <xf numFmtId="0" fontId="4" fillId="0" borderId="11" xfId="0" applyFont="1" applyBorder="1" applyAlignment="1">
      <alignment horizontal="left" vertical="center"/>
    </xf>
    <xf numFmtId="0" fontId="4" fillId="0" borderId="12" xfId="0" applyFont="1" applyBorder="1" applyAlignment="1">
      <alignment horizontal="left" vertical="center"/>
    </xf>
    <xf numFmtId="0" fontId="4" fillId="0" borderId="8" xfId="0" applyFont="1" applyBorder="1" applyAlignment="1">
      <alignment horizontal="left" vertical="center"/>
    </xf>
    <xf numFmtId="0" fontId="4" fillId="0" borderId="9" xfId="0" applyFont="1" applyBorder="1" applyAlignment="1">
      <alignment horizontal="left" vertical="center"/>
    </xf>
    <xf numFmtId="0" fontId="4" fillId="5" borderId="13" xfId="0" applyFont="1" applyFill="1" applyBorder="1" applyAlignment="1">
      <alignment horizontal="center" vertical="center"/>
    </xf>
    <xf numFmtId="0" fontId="4" fillId="5" borderId="14" xfId="0" applyFont="1" applyFill="1" applyBorder="1" applyAlignment="1">
      <alignment horizontal="center" vertical="center"/>
    </xf>
    <xf numFmtId="0" fontId="4" fillId="5" borderId="15" xfId="0" applyFont="1" applyFill="1" applyBorder="1" applyAlignment="1">
      <alignment horizontal="center" vertical="center"/>
    </xf>
    <xf numFmtId="0" fontId="4" fillId="5" borderId="7" xfId="0" applyFont="1" applyFill="1" applyBorder="1" applyAlignment="1">
      <alignment horizontal="center" vertical="center" wrapText="1"/>
    </xf>
    <xf numFmtId="0" fontId="4" fillId="5" borderId="16" xfId="0" applyFont="1" applyFill="1" applyBorder="1" applyAlignment="1">
      <alignment horizontal="center" vertical="center" wrapText="1"/>
    </xf>
    <xf numFmtId="0" fontId="4" fillId="5" borderId="10" xfId="0" applyFont="1" applyFill="1" applyBorder="1" applyAlignment="1">
      <alignment horizontal="center" vertical="center" wrapText="1"/>
    </xf>
    <xf numFmtId="0" fontId="1" fillId="0" borderId="13" xfId="0" applyFont="1" applyBorder="1" applyAlignment="1">
      <alignment horizontal="left"/>
    </xf>
    <xf numFmtId="0" fontId="1" fillId="0" borderId="15" xfId="0" applyFont="1" applyBorder="1" applyAlignment="1">
      <alignment horizontal="left"/>
    </xf>
    <xf numFmtId="0" fontId="5" fillId="4" borderId="13" xfId="0" applyFont="1" applyFill="1" applyBorder="1" applyAlignment="1">
      <alignment horizontal="center" vertical="center"/>
    </xf>
    <xf numFmtId="0" fontId="5" fillId="4" borderId="14" xfId="0" applyFont="1" applyFill="1" applyBorder="1" applyAlignment="1">
      <alignment horizontal="center" vertical="center"/>
    </xf>
    <xf numFmtId="0" fontId="5" fillId="4" borderId="15" xfId="0" applyFont="1" applyFill="1" applyBorder="1" applyAlignment="1">
      <alignment horizontal="center" vertical="center"/>
    </xf>
    <xf numFmtId="0" fontId="7" fillId="0" borderId="17" xfId="0" applyFont="1" applyBorder="1" applyAlignment="1">
      <alignment horizontal="left" vertical="top" wrapText="1"/>
    </xf>
    <xf numFmtId="0" fontId="7" fillId="0" borderId="18" xfId="0" applyFont="1" applyBorder="1" applyAlignment="1">
      <alignment horizontal="left" vertical="top" wrapText="1"/>
    </xf>
    <xf numFmtId="0" fontId="7" fillId="0" borderId="19" xfId="0" applyFont="1" applyBorder="1" applyAlignment="1">
      <alignment horizontal="left" vertical="top" wrapText="1"/>
    </xf>
    <xf numFmtId="0" fontId="4" fillId="5" borderId="7" xfId="0" applyFont="1" applyFill="1" applyBorder="1" applyAlignment="1">
      <alignment horizontal="center" vertical="center"/>
    </xf>
    <xf numFmtId="0" fontId="4" fillId="5" borderId="16" xfId="0" applyFont="1" applyFill="1" applyBorder="1" applyAlignment="1">
      <alignment horizontal="center" vertical="center"/>
    </xf>
    <xf numFmtId="0" fontId="4" fillId="5" borderId="10" xfId="0" applyFont="1" applyFill="1" applyBorder="1" applyAlignment="1">
      <alignment horizontal="center" vertical="center"/>
    </xf>
    <xf numFmtId="0" fontId="5" fillId="4" borderId="13" xfId="0" applyFont="1" applyFill="1" applyBorder="1" applyAlignment="1">
      <alignment horizontal="center"/>
    </xf>
    <xf numFmtId="0" fontId="5" fillId="4" borderId="15" xfId="0" applyFont="1" applyFill="1" applyBorder="1" applyAlignment="1">
      <alignment horizontal="center"/>
    </xf>
    <xf numFmtId="0" fontId="5" fillId="2" borderId="13" xfId="0" applyFont="1" applyFill="1" applyBorder="1" applyAlignment="1">
      <alignment horizontal="center" vertical="center"/>
    </xf>
    <xf numFmtId="0" fontId="5" fillId="2" borderId="14" xfId="0" applyFont="1" applyFill="1" applyBorder="1" applyAlignment="1">
      <alignment horizontal="center" vertical="center"/>
    </xf>
    <xf numFmtId="0" fontId="5" fillId="2" borderId="15" xfId="0" applyFont="1" applyFill="1" applyBorder="1" applyAlignment="1">
      <alignment horizontal="center" vertical="center"/>
    </xf>
  </cellXfs>
  <cellStyles count="1">
    <cellStyle name="Normal" xfId="0" builtinId="0"/>
  </cellStyles>
  <dxfs count="0"/>
  <tableStyles count="0" defaultTableStyle="TableStyleMedium2" defaultPivotStyle="PivotStyleLight16"/>
  <colors>
    <mruColors>
      <color rgb="FF0C1C8D"/>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sharedStrings" Target="sharedStrings.xml"/><Relationship Id="rId13" Type="http://schemas.openxmlformats.org/officeDocument/2006/relationships/customXml" Target="../customXml/item4.xml"/><Relationship Id="rId3" Type="http://schemas.openxmlformats.org/officeDocument/2006/relationships/worksheet" Target="worksheets/sheet3.xml"/><Relationship Id="rId7" Type="http://schemas.openxmlformats.org/officeDocument/2006/relationships/styles" Target="styles.xml"/><Relationship Id="rId12" Type="http://schemas.openxmlformats.org/officeDocument/2006/relationships/customXml" Target="../customXml/item3.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theme" Target="theme/theme1.xml"/><Relationship Id="rId11" Type="http://schemas.openxmlformats.org/officeDocument/2006/relationships/customXml" Target="../customXml/item2.xml"/><Relationship Id="rId5" Type="http://schemas.openxmlformats.org/officeDocument/2006/relationships/worksheet" Target="worksheets/sheet5.xml"/><Relationship Id="rId10" Type="http://schemas.openxmlformats.org/officeDocument/2006/relationships/customXml" Target="../customXml/item1.xml"/><Relationship Id="rId4" Type="http://schemas.openxmlformats.org/officeDocument/2006/relationships/worksheet" Target="worksheets/sheet4.xml"/><Relationship Id="rId9" Type="http://schemas.openxmlformats.org/officeDocument/2006/relationships/calcChain" Target="calcChain.xml"/></Relationships>
</file>

<file path=xl/drawings/_rels/drawing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gif"/></Relationships>
</file>

<file path=xl/drawings/drawing1.xml><?xml version="1.0" encoding="utf-8"?>
<xdr:wsDr xmlns:xdr="http://schemas.openxmlformats.org/drawingml/2006/spreadsheetDrawing" xmlns:a="http://schemas.openxmlformats.org/drawingml/2006/main">
  <xdr:twoCellAnchor editAs="oneCell">
    <xdr:from>
      <xdr:col>0</xdr:col>
      <xdr:colOff>114301</xdr:colOff>
      <xdr:row>0</xdr:row>
      <xdr:rowOff>196850</xdr:rowOff>
    </xdr:from>
    <xdr:to>
      <xdr:col>1</xdr:col>
      <xdr:colOff>1934635</xdr:colOff>
      <xdr:row>0</xdr:row>
      <xdr:rowOff>971550</xdr:rowOff>
    </xdr:to>
    <xdr:pic>
      <xdr:nvPicPr>
        <xdr:cNvPr id="2" name="Imagen 1">
          <a:extLst>
            <a:ext uri="{FF2B5EF4-FFF2-40B4-BE49-F238E27FC236}">
              <a16:creationId xmlns:a16="http://schemas.microsoft.com/office/drawing/2014/main" id="{B0B850B8-84EF-F493-57C2-91A2E5FEC71F}"/>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114301" y="196850"/>
          <a:ext cx="2582334" cy="7747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261473</xdr:colOff>
      <xdr:row>0</xdr:row>
      <xdr:rowOff>201706</xdr:rowOff>
    </xdr:from>
    <xdr:to>
      <xdr:col>4</xdr:col>
      <xdr:colOff>776942</xdr:colOff>
      <xdr:row>0</xdr:row>
      <xdr:rowOff>986764</xdr:rowOff>
    </xdr:to>
    <xdr:pic>
      <xdr:nvPicPr>
        <xdr:cNvPr id="4" name="Picture 664553116" descr="Interfaz de usuario gráfica&#10;&#10;El contenido generado por IA puede ser incorrecto.">
          <a:extLst>
            <a:ext uri="{FF2B5EF4-FFF2-40B4-BE49-F238E27FC236}">
              <a16:creationId xmlns:a16="http://schemas.microsoft.com/office/drawing/2014/main" id="{76D581A2-42E3-9379-2BE9-8C758A34F633}"/>
            </a:ext>
          </a:extLst>
        </xdr:cNvPr>
        <xdr:cNvPicPr>
          <a:picLocks noChangeAspect="1"/>
        </xdr:cNvPicPr>
      </xdr:nvPicPr>
      <xdr:blipFill>
        <a:blip xmlns:r="http://schemas.openxmlformats.org/officeDocument/2006/relationships" r:embed="rId2" cstate="print">
          <a:extLst>
            <a:ext uri="{28A0092B-C50C-407E-A947-70E740481C1C}">
              <a14:useLocalDpi xmlns:a14="http://schemas.microsoft.com/office/drawing/2010/main" val="0"/>
            </a:ext>
          </a:extLst>
        </a:blip>
        <a:stretch>
          <a:fillRect/>
        </a:stretch>
      </xdr:blipFill>
      <xdr:spPr>
        <a:xfrm>
          <a:off x="3107767" y="201706"/>
          <a:ext cx="3750234" cy="785058"/>
        </a:xfrm>
        <a:prstGeom prst="rect">
          <a:avLst/>
        </a:prstGeom>
      </xdr:spPr>
    </xdr:pic>
    <xdr:clientData/>
  </xdr:twoCellAnchor>
</xdr:wsDr>
</file>

<file path=xl/theme/theme1.xml><?xml version="1.0" encoding="utf-8"?>
<a:theme xmlns:a="http://schemas.openxmlformats.org/drawingml/2006/main" name="Tema de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50BD609-0BEC-4C3C-ABA8-D22C486D0E65}">
  <dimension ref="A1:M22"/>
  <sheetViews>
    <sheetView tabSelected="1" topLeftCell="A5" zoomScale="85" zoomScaleNormal="85" workbookViewId="0">
      <selection activeCell="A23" sqref="A23"/>
    </sheetView>
  </sheetViews>
  <sheetFormatPr defaultColWidth="10.85546875" defaultRowHeight="13.5" x14ac:dyDescent="0.25"/>
  <cols>
    <col min="1" max="1" width="10.85546875" style="6"/>
    <col min="2" max="2" width="29.85546875" style="6" customWidth="1"/>
    <col min="3" max="3" width="21.7109375" style="6" customWidth="1"/>
    <col min="4" max="4" width="24.5703125" style="6" bestFit="1" customWidth="1"/>
    <col min="5" max="8" width="16.7109375" style="6" customWidth="1"/>
    <col min="9" max="9" width="19.28515625" style="6" customWidth="1"/>
    <col min="10" max="14" width="10.85546875" style="6"/>
    <col min="15" max="15" width="11.42578125" style="6" customWidth="1"/>
    <col min="16" max="16384" width="10.85546875" style="6"/>
  </cols>
  <sheetData>
    <row r="1" spans="1:13" ht="85.5" customHeight="1" x14ac:dyDescent="0.25">
      <c r="A1" s="10"/>
      <c r="C1" s="10"/>
      <c r="D1" s="10"/>
      <c r="E1" s="10"/>
      <c r="F1" s="20" t="s">
        <v>0</v>
      </c>
      <c r="G1" s="20"/>
      <c r="H1" s="20"/>
      <c r="I1" s="20"/>
      <c r="J1" s="10"/>
      <c r="K1" s="10"/>
      <c r="L1" s="10"/>
      <c r="M1" s="10"/>
    </row>
    <row r="2" spans="1:13" x14ac:dyDescent="0.25">
      <c r="A2" s="21" t="s">
        <v>1</v>
      </c>
      <c r="B2" s="22"/>
      <c r="C2" s="22"/>
      <c r="D2" s="22"/>
      <c r="E2" s="22"/>
      <c r="F2" s="22"/>
      <c r="G2" s="22"/>
      <c r="H2" s="22"/>
      <c r="I2" s="22"/>
      <c r="J2" s="22"/>
      <c r="K2" s="22"/>
      <c r="L2" s="22"/>
      <c r="M2" s="22"/>
    </row>
    <row r="3" spans="1:13" ht="22.5" customHeight="1" x14ac:dyDescent="0.25">
      <c r="A3" s="23" t="s">
        <v>2</v>
      </c>
      <c r="B3" s="24"/>
      <c r="C3" s="37"/>
      <c r="D3" s="38"/>
      <c r="E3" s="50" t="s">
        <v>3</v>
      </c>
      <c r="F3" s="51"/>
      <c r="G3" s="51"/>
      <c r="H3" s="51"/>
      <c r="I3" s="51"/>
      <c r="J3" s="51"/>
      <c r="K3" s="51"/>
      <c r="L3" s="51"/>
      <c r="M3" s="52"/>
    </row>
    <row r="4" spans="1:13" ht="21" customHeight="1" x14ac:dyDescent="0.25">
      <c r="A4" s="23" t="s">
        <v>4</v>
      </c>
      <c r="B4" s="24"/>
      <c r="C4" s="37"/>
      <c r="D4" s="38"/>
      <c r="E4" s="39" t="s">
        <v>5</v>
      </c>
      <c r="F4" s="40"/>
      <c r="G4" s="40"/>
      <c r="H4" s="40"/>
      <c r="I4" s="41"/>
      <c r="J4" s="11" t="s">
        <v>6</v>
      </c>
      <c r="K4" s="34" t="s">
        <v>7</v>
      </c>
      <c r="L4" s="48" t="s">
        <v>8</v>
      </c>
      <c r="M4" s="49"/>
    </row>
    <row r="5" spans="1:13" ht="34.5" customHeight="1" x14ac:dyDescent="0.25">
      <c r="A5" s="23" t="s">
        <v>9</v>
      </c>
      <c r="B5" s="24"/>
      <c r="C5" s="37"/>
      <c r="D5" s="38"/>
      <c r="E5" s="12" t="s">
        <v>10</v>
      </c>
      <c r="F5" s="13" t="s">
        <v>11</v>
      </c>
      <c r="G5" s="31" t="s">
        <v>12</v>
      </c>
      <c r="H5" s="32"/>
      <c r="I5" s="33"/>
      <c r="J5" s="34" t="s">
        <v>13</v>
      </c>
      <c r="K5" s="35"/>
      <c r="L5" s="45" t="s">
        <v>14</v>
      </c>
      <c r="M5" s="34" t="s">
        <v>15</v>
      </c>
    </row>
    <row r="6" spans="1:13" ht="47.45" customHeight="1" x14ac:dyDescent="0.25">
      <c r="A6" s="23" t="s">
        <v>16</v>
      </c>
      <c r="B6" s="24"/>
      <c r="C6" s="37"/>
      <c r="D6" s="38"/>
      <c r="E6" s="14" t="s">
        <v>17</v>
      </c>
      <c r="F6" s="15" t="s">
        <v>18</v>
      </c>
      <c r="G6" s="14" t="s">
        <v>19</v>
      </c>
      <c r="H6" s="14" t="s">
        <v>20</v>
      </c>
      <c r="I6" s="14" t="s">
        <v>21</v>
      </c>
      <c r="J6" s="35"/>
      <c r="K6" s="35"/>
      <c r="L6" s="46"/>
      <c r="M6" s="35"/>
    </row>
    <row r="7" spans="1:13" s="7" customFormat="1" x14ac:dyDescent="0.25">
      <c r="A7" s="27" t="s">
        <v>22</v>
      </c>
      <c r="B7" s="28"/>
      <c r="C7" s="25" t="s">
        <v>23</v>
      </c>
      <c r="D7" s="25" t="s">
        <v>24</v>
      </c>
      <c r="E7" s="16" t="s">
        <v>25</v>
      </c>
      <c r="F7" s="16" t="s">
        <v>25</v>
      </c>
      <c r="G7" s="16" t="s">
        <v>25</v>
      </c>
      <c r="H7" s="16" t="s">
        <v>25</v>
      </c>
      <c r="I7" s="16" t="s">
        <v>25</v>
      </c>
      <c r="J7" s="35"/>
      <c r="K7" s="35"/>
      <c r="L7" s="46"/>
      <c r="M7" s="35"/>
    </row>
    <row r="8" spans="1:13" s="7" customFormat="1" x14ac:dyDescent="0.25">
      <c r="A8" s="29"/>
      <c r="B8" s="30"/>
      <c r="C8" s="26"/>
      <c r="D8" s="26"/>
      <c r="E8" s="16" t="s">
        <v>26</v>
      </c>
      <c r="F8" s="16" t="s">
        <v>27</v>
      </c>
      <c r="G8" s="16" t="s">
        <v>28</v>
      </c>
      <c r="H8" s="16" t="s">
        <v>29</v>
      </c>
      <c r="I8" s="16" t="s">
        <v>30</v>
      </c>
      <c r="J8" s="36"/>
      <c r="K8" s="36"/>
      <c r="L8" s="47"/>
      <c r="M8" s="36"/>
    </row>
    <row r="9" spans="1:13" x14ac:dyDescent="0.25">
      <c r="A9" s="8" t="s">
        <v>31</v>
      </c>
      <c r="B9" s="8"/>
      <c r="C9" s="8"/>
      <c r="D9" s="8"/>
      <c r="E9" s="8"/>
      <c r="F9" s="8"/>
      <c r="G9" s="8"/>
      <c r="H9" s="8"/>
      <c r="I9" s="8"/>
      <c r="J9" s="8">
        <f>(E9+G9+H9+I9)*25/100</f>
        <v>0</v>
      </c>
      <c r="K9" s="8">
        <f>SUM(E9:J9)</f>
        <v>0</v>
      </c>
      <c r="L9" s="8"/>
      <c r="M9" s="8">
        <f>K9*L9</f>
        <v>0</v>
      </c>
    </row>
    <row r="10" spans="1:13" x14ac:dyDescent="0.25">
      <c r="A10" s="8">
        <v>2</v>
      </c>
      <c r="B10" s="8"/>
      <c r="C10" s="8"/>
      <c r="D10" s="8"/>
      <c r="E10" s="8"/>
      <c r="F10" s="8"/>
      <c r="G10" s="8"/>
      <c r="H10" s="8"/>
      <c r="I10" s="8"/>
      <c r="J10" s="8">
        <f t="shared" ref="J10:J18" si="0">(E10+G10+H10+I10)*25/100</f>
        <v>0</v>
      </c>
      <c r="K10" s="8">
        <f t="shared" ref="K10:K18" si="1">SUM(E10:J10)</f>
        <v>0</v>
      </c>
      <c r="L10" s="8"/>
      <c r="M10" s="8">
        <f t="shared" ref="M10:M18" si="2">K10*L10</f>
        <v>0</v>
      </c>
    </row>
    <row r="11" spans="1:13" x14ac:dyDescent="0.25">
      <c r="A11" s="8">
        <v>3</v>
      </c>
      <c r="B11" s="8"/>
      <c r="C11" s="8"/>
      <c r="D11" s="8"/>
      <c r="E11" s="8"/>
      <c r="F11" s="8"/>
      <c r="G11" s="8"/>
      <c r="H11" s="8"/>
      <c r="I11" s="8"/>
      <c r="J11" s="8">
        <f t="shared" si="0"/>
        <v>0</v>
      </c>
      <c r="K11" s="8">
        <f t="shared" si="1"/>
        <v>0</v>
      </c>
      <c r="L11" s="8"/>
      <c r="M11" s="8">
        <f t="shared" si="2"/>
        <v>0</v>
      </c>
    </row>
    <row r="12" spans="1:13" x14ac:dyDescent="0.25">
      <c r="A12" s="8">
        <v>4</v>
      </c>
      <c r="B12" s="8"/>
      <c r="C12" s="8"/>
      <c r="D12" s="8"/>
      <c r="E12" s="8"/>
      <c r="F12" s="8"/>
      <c r="G12" s="8"/>
      <c r="H12" s="8"/>
      <c r="I12" s="8"/>
      <c r="J12" s="8">
        <f t="shared" si="0"/>
        <v>0</v>
      </c>
      <c r="K12" s="8">
        <f t="shared" si="1"/>
        <v>0</v>
      </c>
      <c r="L12" s="8"/>
      <c r="M12" s="8">
        <f t="shared" si="2"/>
        <v>0</v>
      </c>
    </row>
    <row r="13" spans="1:13" x14ac:dyDescent="0.25">
      <c r="A13" s="8">
        <v>5</v>
      </c>
      <c r="B13" s="8"/>
      <c r="D13" s="8"/>
      <c r="E13" s="8"/>
      <c r="F13" s="8"/>
      <c r="G13" s="8"/>
      <c r="H13" s="8"/>
      <c r="I13" s="8"/>
      <c r="J13" s="8">
        <f t="shared" si="0"/>
        <v>0</v>
      </c>
      <c r="K13" s="8">
        <f t="shared" si="1"/>
        <v>0</v>
      </c>
      <c r="L13" s="8"/>
      <c r="M13" s="8">
        <f t="shared" si="2"/>
        <v>0</v>
      </c>
    </row>
    <row r="14" spans="1:13" x14ac:dyDescent="0.25">
      <c r="A14" s="8">
        <v>6</v>
      </c>
      <c r="B14" s="8"/>
      <c r="C14" s="8"/>
      <c r="D14" s="8"/>
      <c r="E14" s="8"/>
      <c r="F14" s="8"/>
      <c r="G14" s="8"/>
      <c r="H14" s="8"/>
      <c r="I14" s="8"/>
      <c r="J14" s="8">
        <f t="shared" si="0"/>
        <v>0</v>
      </c>
      <c r="K14" s="8">
        <f t="shared" si="1"/>
        <v>0</v>
      </c>
      <c r="L14" s="8"/>
      <c r="M14" s="8">
        <f t="shared" si="2"/>
        <v>0</v>
      </c>
    </row>
    <row r="15" spans="1:13" x14ac:dyDescent="0.25">
      <c r="A15" s="8">
        <v>7</v>
      </c>
      <c r="B15" s="8"/>
      <c r="C15" s="8"/>
      <c r="D15" s="8"/>
      <c r="E15" s="8"/>
      <c r="F15" s="8"/>
      <c r="G15" s="8"/>
      <c r="H15" s="8"/>
      <c r="I15" s="8"/>
      <c r="J15" s="8">
        <f t="shared" si="0"/>
        <v>0</v>
      </c>
      <c r="K15" s="8">
        <f t="shared" si="1"/>
        <v>0</v>
      </c>
      <c r="L15" s="8"/>
      <c r="M15" s="8">
        <f t="shared" si="2"/>
        <v>0</v>
      </c>
    </row>
    <row r="16" spans="1:13" x14ac:dyDescent="0.25">
      <c r="A16" s="8">
        <v>8</v>
      </c>
      <c r="B16" s="8"/>
      <c r="C16" s="8"/>
      <c r="D16" s="8"/>
      <c r="E16" s="8"/>
      <c r="F16" s="8"/>
      <c r="G16" s="8"/>
      <c r="H16" s="8"/>
      <c r="I16" s="8"/>
      <c r="J16" s="8">
        <f t="shared" si="0"/>
        <v>0</v>
      </c>
      <c r="K16" s="8">
        <f t="shared" si="1"/>
        <v>0</v>
      </c>
      <c r="L16" s="8"/>
      <c r="M16" s="8">
        <f t="shared" si="2"/>
        <v>0</v>
      </c>
    </row>
    <row r="17" spans="1:13" x14ac:dyDescent="0.25">
      <c r="A17" s="8">
        <v>9</v>
      </c>
      <c r="B17" s="8"/>
      <c r="C17" s="8"/>
      <c r="D17" s="8"/>
      <c r="E17" s="8"/>
      <c r="F17" s="8"/>
      <c r="G17" s="8"/>
      <c r="H17" s="8"/>
      <c r="I17" s="8"/>
      <c r="J17" s="8">
        <f t="shared" si="0"/>
        <v>0</v>
      </c>
      <c r="K17" s="8">
        <f t="shared" si="1"/>
        <v>0</v>
      </c>
      <c r="L17" s="8"/>
      <c r="M17" s="8">
        <f t="shared" si="2"/>
        <v>0</v>
      </c>
    </row>
    <row r="18" spans="1:13" x14ac:dyDescent="0.25">
      <c r="A18" s="8">
        <v>10</v>
      </c>
      <c r="B18" s="8"/>
      <c r="C18" s="8"/>
      <c r="D18" s="8"/>
      <c r="E18" s="8"/>
      <c r="F18" s="8"/>
      <c r="G18" s="8"/>
      <c r="H18" s="8"/>
      <c r="I18" s="8"/>
      <c r="J18" s="8">
        <f t="shared" si="0"/>
        <v>0</v>
      </c>
      <c r="K18" s="8">
        <f t="shared" si="1"/>
        <v>0</v>
      </c>
      <c r="L18" s="8"/>
      <c r="M18" s="8">
        <f t="shared" si="2"/>
        <v>0</v>
      </c>
    </row>
    <row r="19" spans="1:13" x14ac:dyDescent="0.25">
      <c r="A19" s="17"/>
      <c r="B19" s="18" t="s">
        <v>32</v>
      </c>
      <c r="C19" s="19"/>
      <c r="D19" s="19"/>
      <c r="E19" s="19">
        <f>SUM(E9:E18)</f>
        <v>0</v>
      </c>
      <c r="F19" s="19">
        <f t="shared" ref="F19:M19" si="3">SUM(F9:F18)</f>
        <v>0</v>
      </c>
      <c r="G19" s="19">
        <f t="shared" si="3"/>
        <v>0</v>
      </c>
      <c r="H19" s="19">
        <f t="shared" si="3"/>
        <v>0</v>
      </c>
      <c r="I19" s="19">
        <f t="shared" si="3"/>
        <v>0</v>
      </c>
      <c r="J19" s="19">
        <f t="shared" si="3"/>
        <v>0</v>
      </c>
      <c r="K19" s="19">
        <f t="shared" si="3"/>
        <v>0</v>
      </c>
      <c r="L19" s="19">
        <f t="shared" si="3"/>
        <v>0</v>
      </c>
      <c r="M19" s="19">
        <f t="shared" si="3"/>
        <v>0</v>
      </c>
    </row>
    <row r="21" spans="1:13" ht="14.25" thickBot="1" x14ac:dyDescent="0.3"/>
    <row r="22" spans="1:13" ht="104.25" customHeight="1" thickBot="1" x14ac:dyDescent="0.3">
      <c r="A22" s="42" t="s">
        <v>55</v>
      </c>
      <c r="B22" s="43"/>
      <c r="C22" s="43"/>
      <c r="D22" s="43"/>
      <c r="E22" s="43"/>
      <c r="F22" s="44"/>
    </row>
  </sheetData>
  <mergeCells count="22">
    <mergeCell ref="A22:F22"/>
    <mergeCell ref="L5:L8"/>
    <mergeCell ref="M5:M8"/>
    <mergeCell ref="L4:M4"/>
    <mergeCell ref="E3:M3"/>
    <mergeCell ref="K4:K8"/>
    <mergeCell ref="F1:I1"/>
    <mergeCell ref="A2:M2"/>
    <mergeCell ref="A3:B3"/>
    <mergeCell ref="A4:B4"/>
    <mergeCell ref="C7:C8"/>
    <mergeCell ref="D7:D8"/>
    <mergeCell ref="A7:B8"/>
    <mergeCell ref="G5:I5"/>
    <mergeCell ref="J5:J8"/>
    <mergeCell ref="C3:D3"/>
    <mergeCell ref="C4:D4"/>
    <mergeCell ref="C5:D5"/>
    <mergeCell ref="C6:D6"/>
    <mergeCell ref="A5:B5"/>
    <mergeCell ref="A6:B6"/>
    <mergeCell ref="E4:I4"/>
  </mergeCells>
  <pageMargins left="0.7" right="0.7" top="0.75" bottom="0.75" header="0.3" footer="0.3"/>
  <pageSetup paperSize="9" orientation="portrait" r:id="rId1"/>
  <drawing r:id="rId2"/>
  <extLst>
    <ext xmlns:x14="http://schemas.microsoft.com/office/spreadsheetml/2009/9/main" uri="{CCE6A557-97BC-4b89-ADB6-D9C93CAAB3DF}">
      <x14:dataValidations xmlns:xm="http://schemas.microsoft.com/office/excel/2006/main" count="4">
        <x14:dataValidation type="list" allowBlank="1" showInputMessage="1" showErrorMessage="1" xr:uid="{00809D5C-A00C-4D32-A829-CC4A20E4A11B}">
          <x14:formula1>
            <xm:f>Topics!$A$1:$A$2</xm:f>
          </x14:formula1>
          <xm:sqref>C3</xm:sqref>
        </x14:dataValidation>
        <x14:dataValidation type="list" allowBlank="1" showInputMessage="1" showErrorMessage="1" xr:uid="{AC1F8CBC-7B90-4354-A2C2-3F205FCE3E4F}">
          <x14:formula1>
            <xm:f>'Funding rate'!$A$1:$A$5</xm:f>
          </x14:formula1>
          <xm:sqref>L9:L18</xm:sqref>
        </x14:dataValidation>
        <x14:dataValidation type="list" allowBlank="1" showInputMessage="1" showErrorMessage="1" xr:uid="{977E2B46-2AAB-4FC0-9CA1-B61D47E16401}">
          <x14:formula1>
            <xm:f>Regions!$A$1:$A$17</xm:f>
          </x14:formula1>
          <xm:sqref>C14:C18 C9:C12</xm:sqref>
        </x14:dataValidation>
        <x14:dataValidation type="list" allowBlank="1" showInputMessage="1" showErrorMessage="1" xr:uid="{A671C0A5-222E-405C-B868-F2D73F0BD183}">
          <x14:formula1>
            <xm:f>Entities!$A$1:$A$3</xm:f>
          </x14:formula1>
          <xm:sqref>D9:D18</xm:sqref>
        </x14:dataValidation>
      </x14:dataValidations>
    </ext>
  </extLst>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548A047-0E68-4C43-9915-229E66C5868B}">
  <dimension ref="A1:A2"/>
  <sheetViews>
    <sheetView workbookViewId="0">
      <selection activeCell="C6" sqref="C6"/>
    </sheetView>
  </sheetViews>
  <sheetFormatPr defaultColWidth="11.42578125" defaultRowHeight="15" x14ac:dyDescent="0.25"/>
  <sheetData>
    <row r="1" spans="1:1" x14ac:dyDescent="0.25">
      <c r="A1" t="s">
        <v>33</v>
      </c>
    </row>
    <row r="2" spans="1:1" x14ac:dyDescent="0.25">
      <c r="A2" t="s">
        <v>34</v>
      </c>
    </row>
  </sheetData>
  <pageMargins left="0.7" right="0.7" top="0.75" bottom="0.75" header="0.3" footer="0.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B7EC691-CDA7-49C5-A3D7-BE6941C07DC4}">
  <dimension ref="A1:A17"/>
  <sheetViews>
    <sheetView topLeftCell="A4" workbookViewId="0">
      <selection activeCell="E9" sqref="E9"/>
    </sheetView>
  </sheetViews>
  <sheetFormatPr defaultColWidth="11.42578125" defaultRowHeight="15" x14ac:dyDescent="0.25"/>
  <cols>
    <col min="1" max="1" width="13.85546875" customWidth="1"/>
  </cols>
  <sheetData>
    <row r="1" spans="1:1" ht="30.75" thickBot="1" x14ac:dyDescent="0.3">
      <c r="A1" s="1" t="s">
        <v>35</v>
      </c>
    </row>
    <row r="2" spans="1:1" ht="30.75" thickBot="1" x14ac:dyDescent="0.3">
      <c r="A2" s="2" t="s">
        <v>36</v>
      </c>
    </row>
    <row r="3" spans="1:1" ht="15.75" thickBot="1" x14ac:dyDescent="0.3">
      <c r="A3" s="2" t="s">
        <v>37</v>
      </c>
    </row>
    <row r="4" spans="1:1" ht="15.75" thickBot="1" x14ac:dyDescent="0.3">
      <c r="A4" s="2" t="s">
        <v>38</v>
      </c>
    </row>
    <row r="5" spans="1:1" ht="30.75" thickBot="1" x14ac:dyDescent="0.3">
      <c r="A5" s="2" t="s">
        <v>39</v>
      </c>
    </row>
    <row r="6" spans="1:1" ht="15.75" thickBot="1" x14ac:dyDescent="0.3">
      <c r="A6" s="2" t="s">
        <v>40</v>
      </c>
    </row>
    <row r="7" spans="1:1" ht="15.75" thickBot="1" x14ac:dyDescent="0.3">
      <c r="A7" s="2" t="s">
        <v>41</v>
      </c>
    </row>
    <row r="8" spans="1:1" ht="15.75" thickBot="1" x14ac:dyDescent="0.3">
      <c r="A8" s="2" t="s">
        <v>42</v>
      </c>
    </row>
    <row r="9" spans="1:1" ht="15.75" thickBot="1" x14ac:dyDescent="0.3">
      <c r="A9" s="2" t="s">
        <v>43</v>
      </c>
    </row>
    <row r="10" spans="1:1" ht="15.75" thickBot="1" x14ac:dyDescent="0.3">
      <c r="A10" s="2" t="s">
        <v>44</v>
      </c>
    </row>
    <row r="11" spans="1:1" ht="15.75" thickBot="1" x14ac:dyDescent="0.3">
      <c r="A11" s="2" t="s">
        <v>45</v>
      </c>
    </row>
    <row r="12" spans="1:1" ht="15.75" thickBot="1" x14ac:dyDescent="0.3">
      <c r="A12" s="2" t="s">
        <v>46</v>
      </c>
    </row>
    <row r="13" spans="1:1" ht="15.75" thickBot="1" x14ac:dyDescent="0.3">
      <c r="A13" s="2" t="s">
        <v>47</v>
      </c>
    </row>
    <row r="14" spans="1:1" ht="15.75" thickBot="1" x14ac:dyDescent="0.3">
      <c r="A14" s="5" t="s">
        <v>48</v>
      </c>
    </row>
    <row r="15" spans="1:1" x14ac:dyDescent="0.25">
      <c r="A15" s="3" t="s">
        <v>49</v>
      </c>
    </row>
    <row r="16" spans="1:1" ht="30" x14ac:dyDescent="0.25">
      <c r="A16" s="4" t="s">
        <v>50</v>
      </c>
    </row>
    <row r="17" spans="1:1" ht="90" x14ac:dyDescent="0.25">
      <c r="A17" s="4" t="s">
        <v>51</v>
      </c>
    </row>
  </sheetData>
  <sortState xmlns:xlrd2="http://schemas.microsoft.com/office/spreadsheetml/2017/richdata2" ref="A2:A17">
    <sortCondition ref="A4:A17"/>
  </sortState>
  <pageMargins left="0.7" right="0.7" top="0.75" bottom="0.75" header="0.3" footer="0.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E4A39C9-08F0-42EA-B2EF-5748ADB03019}">
  <dimension ref="A1:A3"/>
  <sheetViews>
    <sheetView workbookViewId="0">
      <selection activeCell="A7" sqref="A7"/>
    </sheetView>
  </sheetViews>
  <sheetFormatPr defaultColWidth="11.42578125" defaultRowHeight="15" x14ac:dyDescent="0.25"/>
  <cols>
    <col min="1" max="1" width="21.85546875" bestFit="1" customWidth="1"/>
  </cols>
  <sheetData>
    <row r="1" spans="1:1" x14ac:dyDescent="0.25">
      <c r="A1" t="s">
        <v>52</v>
      </c>
    </row>
    <row r="2" spans="1:1" x14ac:dyDescent="0.25">
      <c r="A2" t="s">
        <v>53</v>
      </c>
    </row>
    <row r="3" spans="1:1" x14ac:dyDescent="0.25">
      <c r="A3" t="s">
        <v>54</v>
      </c>
    </row>
  </sheetData>
  <pageMargins left="0.7" right="0.7" top="0.75" bottom="0.75" header="0.3" footer="0.3"/>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F220951-1B50-4B75-A0F9-DAD8A8FFA090}">
  <dimension ref="A1:A5"/>
  <sheetViews>
    <sheetView workbookViewId="0">
      <selection activeCell="C6" sqref="C6"/>
    </sheetView>
  </sheetViews>
  <sheetFormatPr defaultColWidth="11.42578125" defaultRowHeight="15" x14ac:dyDescent="0.25"/>
  <sheetData>
    <row r="1" spans="1:1" x14ac:dyDescent="0.25">
      <c r="A1" s="9">
        <v>1</v>
      </c>
    </row>
    <row r="2" spans="1:1" x14ac:dyDescent="0.25">
      <c r="A2" s="9">
        <v>0.7</v>
      </c>
    </row>
    <row r="3" spans="1:1" x14ac:dyDescent="0.25">
      <c r="A3" s="9">
        <v>0.6</v>
      </c>
    </row>
    <row r="4" spans="1:1" x14ac:dyDescent="0.25">
      <c r="A4" s="9">
        <v>0.5</v>
      </c>
    </row>
    <row r="5" spans="1:1" x14ac:dyDescent="0.25">
      <c r="A5" s="9">
        <v>0</v>
      </c>
    </row>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36b60d6e-0ec5-4ef2-bee0-5287cb60c5a7" xsi:nil="true"/>
    <_Flow_SignoffStatus xmlns="07a314a2-0820-449d-afef-7fb9bcd5cd06" xsi:nil="true"/>
    <lcf76f155ced4ddcb4097134ff3c332f xmlns="07a314a2-0820-449d-afef-7fb9bcd5cd06">
      <Terms xmlns="http://schemas.microsoft.com/office/infopath/2007/PartnerControls"/>
    </lcf76f155ced4ddcb4097134ff3c332f>
  </documentManagement>
</p:properties>
</file>

<file path=customXml/item3.xml>��
</file>

<file path=customXml/item4.xml><?xml version="1.0" encoding="utf-8"?>
<ct:contentTypeSchema xmlns:ct="http://schemas.microsoft.com/office/2006/metadata/contentType" xmlns:ma="http://schemas.microsoft.com/office/2006/metadata/properties/metaAttributes" ct:_="" ma:_="" ma:contentTypeName="Document" ma:contentTypeID="0x0101002079001B2D49DA4EB6E1907AB48B8EA5" ma:contentTypeVersion="16" ma:contentTypeDescription="Crea un document nou" ma:contentTypeScope="" ma:versionID="4289c23dc65f41465d7ce0c300c2c2b0">
  <xsd:schema xmlns:xsd="http://www.w3.org/2001/XMLSchema" xmlns:xs="http://www.w3.org/2001/XMLSchema" xmlns:p="http://schemas.microsoft.com/office/2006/metadata/properties" xmlns:ns2="07a314a2-0820-449d-afef-7fb9bcd5cd06" xmlns:ns3="36b60d6e-0ec5-4ef2-bee0-5287cb60c5a7" targetNamespace="http://schemas.microsoft.com/office/2006/metadata/properties" ma:root="true" ma:fieldsID="7983e4811890650870ad9f81cbf86fd3" ns2:_="" ns3:_="">
    <xsd:import namespace="07a314a2-0820-449d-afef-7fb9bcd5cd06"/>
    <xsd:import namespace="36b60d6e-0ec5-4ef2-bee0-5287cb60c5a7"/>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3:SharedWithUsers" minOccurs="0"/>
                <xsd:element ref="ns3:SharedWithDetails" minOccurs="0"/>
                <xsd:element ref="ns2:lcf76f155ced4ddcb4097134ff3c332f" minOccurs="0"/>
                <xsd:element ref="ns3:TaxCatchAll" minOccurs="0"/>
                <xsd:element ref="ns2:MediaServiceOCR" minOccurs="0"/>
                <xsd:element ref="ns2:_Flow_SignoffStatus"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7a314a2-0820-449d-afef-7fb9bcd5cd0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9" nillable="true" ma:taxonomy="true" ma:internalName="lcf76f155ced4ddcb4097134ff3c332f" ma:taxonomyFieldName="MediaServiceImageTags" ma:displayName="Etiquetes de la imatge" ma:readOnly="false" ma:fieldId="{5cf76f15-5ced-4ddc-b409-7134ff3c332f}" ma:taxonomyMulti="true" ma:sspId="0ddaa055-71f8-4bfe-9974-26859b979dd7"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element name="_Flow_SignoffStatus" ma:index="22" nillable="true" ma:displayName="Sign-off status" ma:internalName="Sign_x002d_off_x0020_status">
      <xsd:simpleType>
        <xsd:restriction base="dms:Text"/>
      </xsd:simpleType>
    </xsd:element>
    <xsd:element name="MediaServiceLocation" ma:index="23"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6b60d6e-0ec5-4ef2-bee0-5287cb60c5a7" elementFormDefault="qualified">
    <xsd:import namespace="http://schemas.microsoft.com/office/2006/documentManagement/types"/>
    <xsd:import namespace="http://schemas.microsoft.com/office/infopath/2007/PartnerControls"/>
    <xsd:element name="SharedWithUsers" ma:index="16" nillable="true" ma:displayName="Compartit amb"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 compartit amb detalls" ma:internalName="SharedWithDetails" ma:readOnly="true">
      <xsd:simpleType>
        <xsd:restriction base="dms:Note">
          <xsd:maxLength value="255"/>
        </xsd:restriction>
      </xsd:simpleType>
    </xsd:element>
    <xsd:element name="TaxCatchAll" ma:index="20" nillable="true" ma:displayName="Taxonomy Catch All Column" ma:hidden="true" ma:list="{63fb7565-f063-47ce-b565-817eedadf9ba}" ma:internalName="TaxCatchAll" ma:showField="CatchAllData" ma:web="36b60d6e-0ec5-4ef2-bee0-5287cb60c5a7">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us de contingut"/>
        <xsd:element ref="dc:title" minOccurs="0" maxOccurs="1" ma:index="4" ma:displayName="Títo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C006106-9039-46D8-92D8-BC556DD38181}">
  <ds:schemaRefs>
    <ds:schemaRef ds:uri="http://schemas.microsoft.com/sharepoint/v3/contenttype/forms"/>
  </ds:schemaRefs>
</ds:datastoreItem>
</file>

<file path=customXml/itemProps2.xml><?xml version="1.0" encoding="utf-8"?>
<ds:datastoreItem xmlns:ds="http://schemas.openxmlformats.org/officeDocument/2006/customXml" ds:itemID="{ACECA2B9-86BB-426B-9E8A-0119137754F9}">
  <ds:schemaRefs>
    <ds:schemaRef ds:uri="http://purl.org/dc/terms/"/>
    <ds:schemaRef ds:uri="http://schemas.openxmlformats.org/package/2006/metadata/core-properties"/>
    <ds:schemaRef ds:uri="http://www.w3.org/XML/1998/namespace"/>
    <ds:schemaRef ds:uri="http://purl.org/dc/dcmitype/"/>
    <ds:schemaRef ds:uri="http://schemas.microsoft.com/office/2006/metadata/properties"/>
    <ds:schemaRef ds:uri="http://schemas.microsoft.com/office/2006/documentManagement/types"/>
    <ds:schemaRef ds:uri="http://purl.org/dc/elements/1.1/"/>
    <ds:schemaRef ds:uri="07a314a2-0820-449d-afef-7fb9bcd5cd06"/>
    <ds:schemaRef ds:uri="http://schemas.microsoft.com/office/infopath/2007/PartnerControls"/>
    <ds:schemaRef ds:uri="36b60d6e-0ec5-4ef2-bee0-5287cb60c5a7"/>
  </ds:schemaRefs>
</ds:datastoreItem>
</file>

<file path=customXml/itemProps3.xml><?xml version="1.0" encoding="utf-8"?>
<ds:datastoreItem xmlns:ds="http://schemas.openxmlformats.org/officeDocument/2006/customXml" ds:itemID="{E9498D56-01ED-4F44-981B-ED71A71ECAF2}">
  <ds:schemaRefs>
    <ds:schemaRef ds:uri="http://schemas.microsoft.com/DataMashup"/>
  </ds:schemaRefs>
</ds:datastoreItem>
</file>

<file path=customXml/itemProps4.xml><?xml version="1.0" encoding="utf-8"?>
<ds:datastoreItem xmlns:ds="http://schemas.openxmlformats.org/officeDocument/2006/customXml" ds:itemID="{91E1A965-B5E8-498D-AC44-8E37A064098F}"/>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Fulls de càlcul</vt:lpstr>
      </vt:variant>
      <vt:variant>
        <vt:i4>5</vt:i4>
      </vt:variant>
    </vt:vector>
  </HeadingPairs>
  <TitlesOfParts>
    <vt:vector size="5" baseType="lpstr">
      <vt:lpstr>Simplified Budget Table</vt:lpstr>
      <vt:lpstr>Topics</vt:lpstr>
      <vt:lpstr>Regions</vt:lpstr>
      <vt:lpstr>Entities</vt:lpstr>
      <vt:lpstr>Funding rate</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Montse Daban</dc:creator>
  <cp:keywords/>
  <dc:description/>
  <cp:lastModifiedBy>Núria Radó</cp:lastModifiedBy>
  <cp:revision/>
  <dcterms:created xsi:type="dcterms:W3CDTF">2026-04-12T17:36:11Z</dcterms:created>
  <dcterms:modified xsi:type="dcterms:W3CDTF">2026-04-13T11:11:29Z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0x0101002079001B2D49DA4EB6E1907AB48B8EA5</vt:lpwstr>
  </property>
  <property fmtid="{D5CDD505-2E9C-101B-9397-08002B2CF9AE}" pid="3" name="MediaServiceImageTags">
    <vt:lpwstr/>
  </property>
</Properties>
</file>